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76" r:id="rId4"/>
    <p:sldId id="277" r:id="rId5"/>
    <p:sldId id="289" r:id="rId6"/>
    <p:sldId id="275" r:id="rId7"/>
    <p:sldId id="290" r:id="rId8"/>
    <p:sldId id="261" r:id="rId9"/>
    <p:sldId id="262" r:id="rId10"/>
    <p:sldId id="264" r:id="rId11"/>
    <p:sldId id="263" r:id="rId12"/>
    <p:sldId id="266" r:id="rId13"/>
    <p:sldId id="279" r:id="rId14"/>
    <p:sldId id="280" r:id="rId15"/>
    <p:sldId id="297" r:id="rId16"/>
    <p:sldId id="269" r:id="rId17"/>
    <p:sldId id="270" r:id="rId18"/>
    <p:sldId id="282" r:id="rId19"/>
    <p:sldId id="283" r:id="rId20"/>
    <p:sldId id="284" r:id="rId21"/>
    <p:sldId id="285" r:id="rId22"/>
    <p:sldId id="292" r:id="rId23"/>
    <p:sldId id="293" r:id="rId24"/>
    <p:sldId id="295" r:id="rId25"/>
    <p:sldId id="287" r:id="rId26"/>
    <p:sldId id="288" r:id="rId27"/>
    <p:sldId id="298" r:id="rId28"/>
    <p:sldId id="291" r:id="rId29"/>
    <p:sldId id="294" r:id="rId30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00" autoAdjust="0"/>
  </p:normalViewPr>
  <p:slideViewPr>
    <p:cSldViewPr>
      <p:cViewPr>
        <p:scale>
          <a:sx n="82" d="100"/>
          <a:sy n="82" d="100"/>
        </p:scale>
        <p:origin x="-1234" y="-58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5759F1DA-CE8D-4138-B4A2-9DC091AF21BE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5754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71599" y="764280"/>
            <a:ext cx="502848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58FEA8C0-A9C4-437F-AEAA-967692F42FE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79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Grey Walter was a British neurophysiologist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Wikipedia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58FEA8C0-A9C4-437F-AEAA-967692F42FE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32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>
              <a:spcBef>
                <a:spcPts val="0"/>
              </a:spcBef>
            </a:pPr>
            <a:r>
              <a:rPr lang="en-US" dirty="0" smtClean="0"/>
              <a:t>Effectors include arms, legs, wheels, fingers, etc.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Actuators are mechanisms for activating process control through pneumatic, hydraulic or electric signals. Include motors pneumatic actuators </a:t>
            </a:r>
            <a:r>
              <a:rPr lang="en-US" baseline="0" dirty="0" smtClean="0"/>
              <a:t> (conversion of compressed air), hydraulic actuators which </a:t>
            </a:r>
            <a:r>
              <a:rPr lang="en-US" dirty="0" smtClean="0"/>
              <a:t>convert hydraulic pressure and flow into torque and rotation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58FEA8C0-A9C4-437F-AEAA-967692F42FE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94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>
              <a:spcBef>
                <a:spcPts val="0"/>
              </a:spcBef>
            </a:pPr>
            <a:r>
              <a:rPr lang="en-US" dirty="0" smtClean="0"/>
              <a:t>Effectors include arms, legs, wheels, fingers, etc.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Actuators are mechanisms for activating process control through pneumatic, hydraulic or electric signals. Include motors pneumatic actuators </a:t>
            </a:r>
            <a:r>
              <a:rPr lang="en-US" baseline="0" dirty="0" smtClean="0"/>
              <a:t> (conversion of compressed air), hydraulic actuators which </a:t>
            </a:r>
            <a:r>
              <a:rPr lang="en-US" dirty="0" smtClean="0"/>
              <a:t>convert hydraulic pressure and flow into torque and rotation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58FEA8C0-A9C4-437F-AEAA-967692F42FE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94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Picture is of </a:t>
            </a:r>
            <a:r>
              <a:rPr lang="en-US" dirty="0" err="1" smtClean="0"/>
              <a:t>BoilerPlate</a:t>
            </a:r>
            <a:r>
              <a:rPr lang="en-US" dirty="0" smtClean="0"/>
              <a:t>, a fictional robot created in 2000, which would have existed</a:t>
            </a:r>
            <a:r>
              <a:rPr lang="en-US" baseline="0" dirty="0" smtClean="0"/>
              <a:t> in the </a:t>
            </a:r>
            <a:r>
              <a:rPr lang="en-US" baseline="0" dirty="0" err="1" smtClean="0"/>
              <a:t>victorian</a:t>
            </a:r>
            <a:r>
              <a:rPr lang="en-US" baseline="0" dirty="0" smtClean="0"/>
              <a:t> era and early 20</a:t>
            </a:r>
            <a:r>
              <a:rPr lang="en-US" baseline="30000" dirty="0" smtClean="0"/>
              <a:t>th</a:t>
            </a:r>
            <a:r>
              <a:rPr lang="en-US" baseline="0" dirty="0" smtClean="0"/>
              <a:t> century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58FEA8C0-A9C4-437F-AEAA-967692F42FE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35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2784D37-5C24-4BAF-8EE8-CEFBBB88189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1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B86425F-AE3F-445D-AA02-2BEA4F69A55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91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B84545B-6199-4E36-B865-C5CF7425793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  <a:lvl4pPr>
              <a:spcBef>
                <a:spcPts val="300"/>
              </a:spcBef>
              <a:defRPr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E3EEEA9-BB7A-4ED1-B94F-43EE56FC941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72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666702D-DD16-43A9-B42E-988E4DCE0D8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48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E0F5C61-5F36-4BE5-BD8D-2587350D842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74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E13EF1B-3579-477E-9C31-8A1F425718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0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265B017-D0B4-48A3-9651-C2E0E24CCA1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25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D3AEC4-4223-48AE-AD18-A42F03195FC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4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463126F-5D9C-4F06-9173-222E1F6FB53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1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0538FC1-2F05-4939-8FDD-36B8AFBAF30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2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ct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A287E30F-9548-4E96-8D25-81E133D7F1D3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rtl="0" hangingPunct="0">
        <a:tabLst/>
        <a:defRPr lang="en-U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rtl="0" hangingPunct="0">
        <a:spcBef>
          <a:spcPts val="1417"/>
        </a:spcBef>
        <a:spcAft>
          <a:spcPts val="0"/>
        </a:spcAft>
        <a:tabLst/>
        <a:defRPr lang="en-U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en.wikipedia.org/wiki/Robo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cyberneticzoo.com/cyberneticanimals/1977-hilare-autonomous-mobile-robot-french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halevi@sci.brooklyn.cuny.edu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buNone/>
            </a:pPr>
            <a:endParaRPr lang="en-US" dirty="0"/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/>
        <p:txBody>
          <a:bodyPr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lvl="0" indent="0" algn="ctr">
              <a:buNone/>
            </a:pPr>
            <a:r>
              <a:rPr lang="en-US" dirty="0"/>
              <a:t>Welcome to </a:t>
            </a:r>
            <a:r>
              <a:rPr lang="en-US" dirty="0" smtClean="0"/>
              <a:t>Robotics</a:t>
            </a:r>
          </a:p>
          <a:p>
            <a:pPr marL="0" lvl="0" indent="0" algn="ctr">
              <a:buNone/>
            </a:pPr>
            <a:endParaRPr lang="en-US" dirty="0"/>
          </a:p>
          <a:p>
            <a:pPr marL="0" lvl="0" indent="0" algn="ctr">
              <a:buNone/>
            </a:pP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200" y="3932237"/>
            <a:ext cx="2428875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 smtClean="0"/>
              <a:t>Autonomy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9pPr>
          </a:lstStyle>
          <a:p>
            <a:r>
              <a:rPr lang="en-US" dirty="0"/>
              <a:t>What is an autonomy (autonomous)?</a:t>
            </a:r>
          </a:p>
          <a:p>
            <a:pPr lvl="0"/>
            <a:r>
              <a:rPr lang="en-US" dirty="0" smtClean="0"/>
              <a:t>Derived from ancient </a:t>
            </a:r>
            <a:r>
              <a:rPr lang="en-US" dirty="0" err="1" smtClean="0"/>
              <a:t>greek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Auto = self, nomos = “law”</a:t>
            </a:r>
          </a:p>
          <a:p>
            <a:pPr lvl="2"/>
            <a:r>
              <a:rPr lang="en-US" dirty="0" smtClean="0"/>
              <a:t>"one who gives oneself one's own law"</a:t>
            </a:r>
            <a:endParaRPr lang="en-US" b="1" dirty="0" smtClean="0"/>
          </a:p>
          <a:p>
            <a:r>
              <a:rPr lang="en-US" dirty="0" smtClean="0"/>
              <a:t>Be independent, free </a:t>
            </a:r>
            <a:r>
              <a:rPr lang="en-US" dirty="0"/>
              <a:t>of constraints</a:t>
            </a:r>
          </a:p>
          <a:p>
            <a:pPr lvl="0"/>
            <a:r>
              <a:rPr lang="en-US" dirty="0"/>
              <a:t>Able to act on ones own initiative</a:t>
            </a:r>
          </a:p>
          <a:p>
            <a:pPr lvl="0"/>
            <a:r>
              <a:rPr lang="en-US" dirty="0" smtClean="0"/>
              <a:t>For robots ==? 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REMOTE CONTROL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4" name="AutoShape 2" descr="Image result for autonom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112" y="376754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7975" y="6980237"/>
            <a:ext cx="49289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http://www.referenceforbusiness.com/management/A-Bud/Autonomy.html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 smtClean="0"/>
              <a:t>Agents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9pPr>
          </a:lstStyle>
          <a:p>
            <a:r>
              <a:rPr lang="en-US" dirty="0"/>
              <a:t>What is an agent?</a:t>
            </a:r>
          </a:p>
          <a:p>
            <a:pPr lvl="0"/>
            <a:r>
              <a:rPr lang="en-US" dirty="0" smtClean="0"/>
              <a:t>Derived </a:t>
            </a:r>
            <a:r>
              <a:rPr lang="en-US" dirty="0"/>
              <a:t>from the </a:t>
            </a:r>
            <a:r>
              <a:rPr lang="en-US" dirty="0" err="1"/>
              <a:t>latin</a:t>
            </a:r>
            <a:r>
              <a:rPr lang="en-US" dirty="0"/>
              <a:t> word “AGERE” (</a:t>
            </a:r>
            <a:r>
              <a:rPr lang="en-US" dirty="0" err="1"/>
              <a:t>todo</a:t>
            </a:r>
            <a:r>
              <a:rPr lang="en-US" dirty="0" smtClean="0"/>
              <a:t>).</a:t>
            </a:r>
          </a:p>
          <a:p>
            <a:r>
              <a:rPr lang="en-US" dirty="0"/>
              <a:t>Acts on behalf of some other entity to achieve goal</a:t>
            </a:r>
            <a:r>
              <a:rPr lang="en-US" dirty="0" smtClean="0"/>
              <a:t>.</a:t>
            </a:r>
            <a:endParaRPr lang="en-US" dirty="0"/>
          </a:p>
          <a:p>
            <a:pPr lvl="0"/>
            <a:r>
              <a:rPr lang="en-US" dirty="0"/>
              <a:t>Depends on the context: Real estate agent, chemical agent, etc.</a:t>
            </a:r>
          </a:p>
          <a:p>
            <a:r>
              <a:rPr lang="en-US" dirty="0" smtClean="0"/>
              <a:t>Autonomous Agent: An agent that works on behalf of someone else, but can make decisions on its own, guided by feedback (for example, from its sensors).</a:t>
            </a:r>
          </a:p>
          <a:p>
            <a:pPr marL="108000" lvl="0" indent="0">
              <a:buNone/>
            </a:pPr>
            <a:endParaRPr lang="en-US" dirty="0"/>
          </a:p>
        </p:txBody>
      </p:sp>
      <p:sp>
        <p:nvSpPr>
          <p:cNvPr id="4" name="AutoShape 2" descr="Image result for agen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512" y="274637"/>
            <a:ext cx="1419225" cy="1844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0375" y="6827837"/>
            <a:ext cx="2498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https://www.coveredca.com/agents/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/>
              <a:t>What is a </a:t>
            </a:r>
            <a:r>
              <a:rPr lang="en-US" dirty="0" smtClean="0"/>
              <a:t>robot? </a:t>
            </a:r>
            <a:r>
              <a:rPr lang="en-US" dirty="0"/>
              <a:t>(Cont.)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9pPr>
          </a:lstStyle>
          <a:p>
            <a:pPr lvl="0"/>
            <a:r>
              <a:rPr lang="en-US" dirty="0"/>
              <a:t>Our definition of </a:t>
            </a:r>
            <a:r>
              <a:rPr lang="en-US" dirty="0" smtClean="0"/>
              <a:t>robot (for our purposes):</a:t>
            </a:r>
            <a:endParaRPr lang="en-US" dirty="0"/>
          </a:p>
          <a:p>
            <a:pPr lvl="1" rtl="0" hangingPunct="0"/>
            <a:r>
              <a:rPr lang="en-US" dirty="0" smtClean="0"/>
              <a:t>An </a:t>
            </a:r>
            <a:r>
              <a:rPr lang="en-US" dirty="0"/>
              <a:t>autonomous agent, acting independently. Our environment is the real world.</a:t>
            </a:r>
          </a:p>
          <a:p>
            <a:pPr lvl="1" rtl="0" hangingPunct="0"/>
            <a:r>
              <a:rPr lang="en-US" dirty="0"/>
              <a:t>The robot can sense its environment (including its own internal state) and act on it to achieve pre-defined goals.</a:t>
            </a:r>
          </a:p>
          <a:p>
            <a:pPr lvl="0"/>
            <a:r>
              <a:rPr lang="en-US" dirty="0"/>
              <a:t>Robotics: The study of </a:t>
            </a:r>
            <a:r>
              <a:rPr lang="en-US" dirty="0" smtClean="0"/>
              <a:t>robots </a:t>
            </a:r>
            <a:r>
              <a:rPr lang="en-US" dirty="0"/>
              <a:t>– their design, construction, capabilities and purpose.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Robots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the Slavic word </a:t>
            </a:r>
            <a:r>
              <a:rPr lang="en-US" i="1" dirty="0" err="1" smtClean="0"/>
              <a:t>robota</a:t>
            </a:r>
            <a:r>
              <a:rPr lang="en-US" dirty="0" smtClean="0"/>
              <a:t> (“forced laborer”)</a:t>
            </a:r>
          </a:p>
          <a:p>
            <a:r>
              <a:rPr lang="en-US" dirty="0"/>
              <a:t>F</a:t>
            </a:r>
            <a:r>
              <a:rPr lang="en-US" dirty="0" smtClean="0"/>
              <a:t>irst applied as a term for artificial automata in a 1920 play </a:t>
            </a:r>
          </a:p>
          <a:p>
            <a:pPr lvl="1"/>
            <a:r>
              <a:rPr lang="en-US" i="1" dirty="0" smtClean="0"/>
              <a:t>R.U.R. </a:t>
            </a:r>
            <a:r>
              <a:rPr lang="en-US" dirty="0" smtClean="0"/>
              <a:t>(Rossum’s Universal Robots) , by the Czech writer, Karel </a:t>
            </a:r>
            <a:r>
              <a:rPr lang="en-US" dirty="0" err="1" smtClean="0"/>
              <a:t>Čapek</a:t>
            </a:r>
            <a:endParaRPr lang="en-US" dirty="0" smtClean="0"/>
          </a:p>
          <a:p>
            <a:r>
              <a:rPr lang="en-US" dirty="0" smtClean="0"/>
              <a:t>Self-operating machines date back to the ancient China, Greece and Ptolemaic Egypt.</a:t>
            </a:r>
          </a:p>
          <a:p>
            <a:pPr lvl="1"/>
            <a:r>
              <a:rPr lang="en-US" dirty="0" smtClean="0"/>
              <a:t>Resembling humans and animals</a:t>
            </a:r>
          </a:p>
          <a:p>
            <a:endParaRPr lang="en-US" dirty="0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781" y="198437"/>
            <a:ext cx="1538654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0712" y="6446837"/>
            <a:ext cx="3452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http://timetunnel.bigredhair.com/robots/index.html</a:t>
            </a:r>
          </a:p>
        </p:txBody>
      </p:sp>
    </p:spTree>
    <p:extLst>
      <p:ext uri="{BB962C8B-B14F-4D97-AF65-F5344CB8AC3E}">
        <p14:creationId xmlns:p14="http://schemas.microsoft.com/office/powerpoint/2010/main" val="3742008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Robots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Isaac Asimov, scientist and science fiction author coined the word “Robotics” to describe the field of study.</a:t>
            </a:r>
          </a:p>
          <a:p>
            <a:r>
              <a:rPr lang="en-US" sz="2400" dirty="0" smtClean="0"/>
              <a:t>Asimov proposed in "Runaround" (1942) the 3 Laws of Robotics:</a:t>
            </a:r>
          </a:p>
          <a:p>
            <a:pPr lvl="1"/>
            <a:r>
              <a:rPr lang="en-US" sz="2000" dirty="0" smtClean="0"/>
              <a:t>A robot may not injure a human being or, through inaction, allow a human being to come to harm.</a:t>
            </a:r>
          </a:p>
          <a:p>
            <a:pPr lvl="1"/>
            <a:r>
              <a:rPr lang="en-US" sz="2000" dirty="0" smtClean="0"/>
              <a:t>A robot must obey any orders given to it by human beings, except where such orders would conflict with the First Law.</a:t>
            </a:r>
          </a:p>
          <a:p>
            <a:pPr lvl="1"/>
            <a:r>
              <a:rPr lang="en-US" sz="2000" dirty="0" smtClean="0"/>
              <a:t>A robot must protect its own existence as long as such protection does not conflict with the First or Second Law.</a:t>
            </a:r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781" y="198437"/>
            <a:ext cx="1538654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822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Robots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Isaac Asimov, scientist and science fiction author coined the word “Robotics” to describe the field of study.</a:t>
            </a:r>
          </a:p>
          <a:p>
            <a:r>
              <a:rPr lang="en-US" sz="2400" dirty="0" smtClean="0"/>
              <a:t>Asimov proposed in "Runaround" (1942) the 3 Laws of Robotics:</a:t>
            </a:r>
          </a:p>
          <a:p>
            <a:pPr lvl="1"/>
            <a:r>
              <a:rPr lang="en-US" sz="2000" dirty="0" smtClean="0"/>
              <a:t>A robot may not injure a human being or, through inaction, allow a human being to come to harm.</a:t>
            </a:r>
          </a:p>
          <a:p>
            <a:pPr lvl="1"/>
            <a:r>
              <a:rPr lang="en-US" sz="2000" dirty="0" smtClean="0"/>
              <a:t>A robot must obey any orders given to it by human beings, except where such orders would conflict with the First Law.</a:t>
            </a:r>
          </a:p>
          <a:p>
            <a:pPr lvl="1"/>
            <a:r>
              <a:rPr lang="en-US" sz="2000" dirty="0" smtClean="0"/>
              <a:t>A robot must protect its own existence as long as such protection does not conflict with the First or Second Law.</a:t>
            </a:r>
          </a:p>
          <a:p>
            <a:r>
              <a:rPr lang="en-US" sz="2400" dirty="0" smtClean="0"/>
              <a:t>Hollywood broke these rules in “The terminator” [1984], “Transformers”[2007] movies </a:t>
            </a:r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781" y="198437"/>
            <a:ext cx="1538654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781" y="5227637"/>
            <a:ext cx="1915856" cy="1448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951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The First Robots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9pPr>
          </a:lstStyle>
          <a:p>
            <a:pPr lvl="0"/>
            <a:r>
              <a:rPr lang="en-US" dirty="0"/>
              <a:t>Grey Walter's Tortoises (1940):</a:t>
            </a:r>
          </a:p>
          <a:p>
            <a:pPr lvl="1" rtl="0" hangingPunct="0"/>
            <a:r>
              <a:rPr lang="en-US" dirty="0"/>
              <a:t>Simulated biological systems (</a:t>
            </a:r>
            <a:r>
              <a:rPr lang="en-US" dirty="0" err="1"/>
              <a:t>biomemetic</a:t>
            </a:r>
            <a:r>
              <a:rPr lang="en-US" dirty="0"/>
              <a:t>).</a:t>
            </a:r>
          </a:p>
          <a:p>
            <a:pPr lvl="1" rtl="0" hangingPunct="0"/>
            <a:r>
              <a:rPr lang="en-US" dirty="0" smtClean="0"/>
              <a:t>Machines with </a:t>
            </a:r>
            <a:r>
              <a:rPr lang="en-US" dirty="0"/>
              <a:t>simple sensors </a:t>
            </a:r>
            <a:r>
              <a:rPr lang="en-US" dirty="0" smtClean="0"/>
              <a:t>that could</a:t>
            </a:r>
            <a:r>
              <a:rPr lang="en-US" dirty="0"/>
              <a:t>:</a:t>
            </a:r>
          </a:p>
          <a:p>
            <a:pPr lvl="2" rtl="0" hangingPunct="0">
              <a:spcBef>
                <a:spcPts val="0"/>
              </a:spcBef>
            </a:pPr>
            <a:r>
              <a:rPr lang="en-US" dirty="0" smtClean="0"/>
              <a:t>React to light - detect/follow/avoid light.</a:t>
            </a:r>
            <a:endParaRPr lang="en-US" dirty="0"/>
          </a:p>
          <a:p>
            <a:pPr lvl="2" rtl="0" hangingPunct="0">
              <a:spcBef>
                <a:spcPts val="0"/>
              </a:spcBef>
            </a:pPr>
            <a:r>
              <a:rPr lang="en-US" dirty="0"/>
              <a:t>Track/Move/Avoid obstacles.</a:t>
            </a:r>
          </a:p>
          <a:p>
            <a:pPr lvl="2" rtl="0" hangingPunct="0">
              <a:spcBef>
                <a:spcPts val="0"/>
              </a:spcBef>
            </a:pPr>
            <a:r>
              <a:rPr lang="en-US" dirty="0" smtClean="0"/>
              <a:t>Feed (</a:t>
            </a:r>
            <a:r>
              <a:rPr lang="en-US" dirty="0"/>
              <a:t>recharge batteries</a:t>
            </a:r>
            <a:r>
              <a:rPr lang="en-US" dirty="0" smtClean="0"/>
              <a:t>) – robots could find </a:t>
            </a:r>
            <a:r>
              <a:rPr lang="en-US" dirty="0"/>
              <a:t>their way to a recharging station when they ran low on battery power</a:t>
            </a:r>
          </a:p>
          <a:p>
            <a:pPr lvl="1" rtl="0" hangingPunct="0"/>
            <a:r>
              <a:rPr lang="en-US" dirty="0" smtClean="0"/>
              <a:t>Simple reasoning:</a:t>
            </a:r>
          </a:p>
          <a:p>
            <a:pPr lvl="2" rtl="0" hangingPunct="0">
              <a:spcBef>
                <a:spcPts val="0"/>
              </a:spcBef>
            </a:pPr>
            <a:r>
              <a:rPr lang="en-US" dirty="0"/>
              <a:t>R</a:t>
            </a:r>
            <a:r>
              <a:rPr lang="en-US" dirty="0" smtClean="0"/>
              <a:t>eactive control using </a:t>
            </a:r>
            <a:r>
              <a:rPr lang="en-US" dirty="0"/>
              <a:t>a collection of prioritized “</a:t>
            </a:r>
            <a:r>
              <a:rPr lang="en-US" dirty="0" smtClean="0"/>
              <a:t>reflexes”. </a:t>
            </a:r>
            <a:endParaRPr lang="en-US" dirty="0"/>
          </a:p>
          <a:p>
            <a:pPr lvl="2" rtl="0" hangingPunct="0">
              <a:spcBef>
                <a:spcPts val="0"/>
              </a:spcBef>
            </a:pPr>
            <a:r>
              <a:rPr lang="en-US" dirty="0"/>
              <a:t>C</a:t>
            </a:r>
            <a:r>
              <a:rPr lang="en-US" dirty="0" smtClean="0"/>
              <a:t>ould </a:t>
            </a:r>
            <a:r>
              <a:rPr lang="en-US" dirty="0"/>
              <a:t>still lead to complex behavior (emergent phenomena</a:t>
            </a:r>
            <a:r>
              <a:rPr lang="en-US" dirty="0" smtClean="0"/>
              <a:t>).</a:t>
            </a:r>
            <a:endParaRPr lang="en-US" dirty="0"/>
          </a:p>
        </p:txBody>
      </p:sp>
      <p:pic>
        <p:nvPicPr>
          <p:cNvPr id="1026" name="Picture 2" descr="ELSIE - annotated image from Life magazine May 15, 195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007" y="655637"/>
            <a:ext cx="2362200" cy="234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5512" y="7024171"/>
            <a:ext cx="7380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http</a:t>
            </a:r>
            <a:r>
              <a:rPr lang="en-US" dirty="0"/>
              <a:t>://cyberneticzoo.com/cyberneticanimals/elsie-cyberneticanimals/elsie/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6517513" cy="1262160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/>
              <a:t>The First Robots (cont.)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9pPr>
          </a:lstStyle>
          <a:p>
            <a:pPr lvl="1"/>
            <a:r>
              <a:rPr lang="en-US" dirty="0" err="1"/>
              <a:t>Braitenberg's</a:t>
            </a:r>
            <a:r>
              <a:rPr lang="en-US" dirty="0"/>
              <a:t> vehicles (1984</a:t>
            </a:r>
            <a:r>
              <a:rPr lang="en-US" dirty="0" smtClean="0"/>
              <a:t>):</a:t>
            </a:r>
            <a:endParaRPr lang="en-US" dirty="0"/>
          </a:p>
          <a:p>
            <a:pPr lvl="2" rtl="0" hangingPunct="0"/>
            <a:r>
              <a:rPr lang="en-US" dirty="0"/>
              <a:t>Not actually built (by him) but </a:t>
            </a:r>
            <a:r>
              <a:rPr lang="en-US" dirty="0" smtClean="0"/>
              <a:t>proposed.</a:t>
            </a:r>
          </a:p>
          <a:p>
            <a:pPr lvl="2" rtl="0" hangingPunct="0"/>
            <a:r>
              <a:rPr lang="en-US" dirty="0" smtClean="0"/>
              <a:t>Started </a:t>
            </a:r>
            <a:r>
              <a:rPr lang="en-US" dirty="0"/>
              <a:t>out with a single motor and a single light sensor, and gradually progressed to more motors and more sensors, and more interesting connections between them. </a:t>
            </a:r>
          </a:p>
          <a:p>
            <a:pPr lvl="1"/>
            <a:r>
              <a:rPr lang="en-US" dirty="0" smtClean="0"/>
              <a:t>Excitatory </a:t>
            </a:r>
            <a:r>
              <a:rPr lang="en-US" dirty="0"/>
              <a:t>and Inhibitory Connections</a:t>
            </a:r>
          </a:p>
          <a:p>
            <a:pPr lvl="2" rtl="0" hangingPunct="0"/>
            <a:r>
              <a:rPr lang="en-US" dirty="0"/>
              <a:t>Stronger signals could induce stronger response</a:t>
            </a:r>
            <a:r>
              <a:rPr lang="en-US" dirty="0" smtClean="0"/>
              <a:t>.</a:t>
            </a:r>
          </a:p>
          <a:p>
            <a:pPr lvl="3" rtl="0" hangingPunct="0"/>
            <a:r>
              <a:rPr lang="en-US" dirty="0"/>
              <a:t>For example, a light sensor could be connected directly to the wheels, so the stronger the light, the faster the robot moved, or even the inverse of the strength. </a:t>
            </a:r>
          </a:p>
          <a:p>
            <a:endParaRPr lang="en-US" dirty="0"/>
          </a:p>
          <a:p>
            <a:endParaRPr lang="en-US" dirty="0"/>
          </a:p>
          <a:p>
            <a:pPr lvl="2" rtl="0" hangingPunct="0"/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703" y="101405"/>
            <a:ext cx="314325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73112" y="6763305"/>
            <a:ext cx="418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sz="1200" dirty="0" smtClean="0"/>
              <a:t>image from https</a:t>
            </a:r>
            <a:r>
              <a:rPr lang="en-US" sz="1200" dirty="0"/>
              <a:t>://en.wikipedia.org/wiki/Braitenberg_vehicle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99" y="301319"/>
            <a:ext cx="6957251" cy="1268717"/>
          </a:xfrm>
        </p:spPr>
        <p:txBody>
          <a:bodyPr/>
          <a:lstStyle/>
          <a:p>
            <a:pPr>
              <a:buNone/>
            </a:pPr>
            <a:r>
              <a:rPr lang="en-US" dirty="0"/>
              <a:t>Artificial </a:t>
            </a:r>
            <a:r>
              <a:rPr lang="en-US" dirty="0" smtClean="0"/>
              <a:t>Intelligence (AI)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study of "intelligent agents“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“devices that perceive their environment, take actions to maximize their chance of success at some goal” </a:t>
            </a:r>
            <a:r>
              <a:rPr lang="en-US" sz="2000" dirty="0" smtClean="0"/>
              <a:t>*Wikipedia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Field created in 1956</a:t>
            </a:r>
          </a:p>
          <a:p>
            <a:pPr lvl="1">
              <a:spcBef>
                <a:spcPts val="600"/>
              </a:spcBef>
            </a:pPr>
            <a:r>
              <a:rPr lang="en-US" dirty="0" err="1"/>
              <a:t>Minksy</a:t>
            </a:r>
            <a:r>
              <a:rPr lang="en-US" dirty="0"/>
              <a:t>, McCarthy, Newell, </a:t>
            </a:r>
            <a:r>
              <a:rPr lang="en-US" dirty="0" smtClean="0"/>
              <a:t>Simon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Produced “Ground breaking” programs that could:</a:t>
            </a:r>
          </a:p>
          <a:p>
            <a:pPr lvl="2">
              <a:spcBef>
                <a:spcPts val="600"/>
              </a:spcBef>
            </a:pPr>
            <a:r>
              <a:rPr lang="en-US" dirty="0" smtClean="0"/>
              <a:t>Play and win checkers, solve word problems, prove logical theorems, speak English.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512" y="350837"/>
            <a:ext cx="28575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4512" y="6446837"/>
            <a:ext cx="42846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http://allevi8marketing.com/artificial-intelligence-small-business/</a:t>
            </a:r>
          </a:p>
        </p:txBody>
      </p:sp>
    </p:spTree>
    <p:extLst>
      <p:ext uri="{BB962C8B-B14F-4D97-AF65-F5344CB8AC3E}">
        <p14:creationId xmlns:p14="http://schemas.microsoft.com/office/powerpoint/2010/main" val="249288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Early AI Inspired Robots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2" y="1621193"/>
            <a:ext cx="7620000" cy="4978044"/>
          </a:xfrm>
        </p:spPr>
        <p:txBody>
          <a:bodyPr/>
          <a:lstStyle/>
          <a:p>
            <a:r>
              <a:rPr lang="en-US" dirty="0" err="1" smtClean="0"/>
              <a:t>Shakey</a:t>
            </a:r>
            <a:r>
              <a:rPr lang="en-US" dirty="0" smtClean="0"/>
              <a:t> the robot (66 – 72)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First </a:t>
            </a:r>
            <a:r>
              <a:rPr lang="en-US" dirty="0"/>
              <a:t>general-purpose mobile </a:t>
            </a:r>
            <a:r>
              <a:rPr lang="en-US" dirty="0">
                <a:hlinkClick r:id="rId2" tooltip="Robot"/>
              </a:rPr>
              <a:t>robot</a:t>
            </a:r>
            <a:r>
              <a:rPr lang="en-US" dirty="0"/>
              <a:t> to </a:t>
            </a:r>
            <a:r>
              <a:rPr lang="en-US" dirty="0" smtClean="0"/>
              <a:t>use “reason” 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Could </a:t>
            </a:r>
            <a:r>
              <a:rPr lang="en-US" dirty="0"/>
              <a:t>analyze </a:t>
            </a:r>
            <a:r>
              <a:rPr lang="en-US" dirty="0" smtClean="0"/>
              <a:t>commands, break </a:t>
            </a:r>
            <a:r>
              <a:rPr lang="en-US" dirty="0"/>
              <a:t>them down into basic chunks by </a:t>
            </a:r>
            <a:r>
              <a:rPr lang="en-US" dirty="0" smtClean="0"/>
              <a:t>itself.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Used </a:t>
            </a:r>
            <a:r>
              <a:rPr lang="en-US" dirty="0"/>
              <a:t>a camera &amp; bumper sensors to create a "model" </a:t>
            </a:r>
            <a:r>
              <a:rPr lang="en-US" dirty="0" smtClean="0"/>
              <a:t>of it's </a:t>
            </a:r>
            <a:r>
              <a:rPr lang="en-US" dirty="0"/>
              <a:t>environment to help it create and execute plans</a:t>
            </a:r>
            <a:r>
              <a:rPr lang="en-US" dirty="0" smtClean="0"/>
              <a:t>.</a:t>
            </a:r>
          </a:p>
          <a:p>
            <a:r>
              <a:rPr lang="en-US" dirty="0" smtClean="0"/>
              <a:t>HILAIRE(1970's)</a:t>
            </a:r>
          </a:p>
          <a:p>
            <a:pPr lvl="1"/>
            <a:r>
              <a:rPr lang="en-US" dirty="0" smtClean="0"/>
              <a:t>Camera</a:t>
            </a:r>
            <a:r>
              <a:rPr lang="en-US" dirty="0"/>
              <a:t>, ultrasound sensors,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laser </a:t>
            </a:r>
            <a:r>
              <a:rPr lang="en-US" dirty="0"/>
              <a:t>rangefinder</a:t>
            </a:r>
            <a:r>
              <a:rPr lang="en-US" dirty="0" smtClean="0"/>
              <a:t>.</a:t>
            </a:r>
            <a:endParaRPr lang="en-US" dirty="0"/>
          </a:p>
          <a:p>
            <a:pPr lvl="1">
              <a:spcBef>
                <a:spcPts val="0"/>
              </a:spcBef>
            </a:pPr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2" y="1341437"/>
            <a:ext cx="1371600" cy="3163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://cyberneticzoo.com/wp-content/uploads/Hilare-Buckley-ArtsetMetiers%20065-x64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912" y="4892091"/>
            <a:ext cx="2438400" cy="224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512" y="5761037"/>
            <a:ext cx="1924315" cy="1304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657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Topics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9pPr>
          </a:lstStyle>
          <a:p>
            <a:pPr lvl="0"/>
            <a:r>
              <a:rPr lang="en-US" dirty="0" smtClean="0"/>
              <a:t>Class syllabus</a:t>
            </a:r>
          </a:p>
          <a:p>
            <a:r>
              <a:rPr lang="en-US" dirty="0" smtClean="0"/>
              <a:t>Introduction to Robots</a:t>
            </a:r>
            <a:endParaRPr lang="en-US" dirty="0"/>
          </a:p>
          <a:p>
            <a:pPr lvl="0"/>
            <a:r>
              <a:rPr lang="en-US" dirty="0"/>
              <a:t>Start building the robot</a:t>
            </a:r>
          </a:p>
          <a:p>
            <a:pPr marL="108000" lvl="0" indent="0">
              <a:buNone/>
            </a:pP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AI </a:t>
            </a:r>
            <a:r>
              <a:rPr lang="en-US" dirty="0" err="1" smtClean="0"/>
              <a:t>Insired</a:t>
            </a:r>
            <a:r>
              <a:rPr lang="en-US" dirty="0" smtClean="0"/>
              <a:t> Robots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Rover (</a:t>
            </a:r>
            <a:r>
              <a:rPr lang="en-US" dirty="0"/>
              <a:t>6</a:t>
            </a:r>
            <a:r>
              <a:rPr lang="en-US" dirty="0" smtClean="0"/>
              <a:t>0’s – current):</a:t>
            </a:r>
          </a:p>
          <a:p>
            <a:pPr lvl="1"/>
            <a:r>
              <a:rPr lang="en-US" dirty="0" smtClean="0"/>
              <a:t>A space exploration vehicle</a:t>
            </a:r>
          </a:p>
          <a:p>
            <a:pPr lvl="1"/>
            <a:r>
              <a:rPr lang="en-US" dirty="0" smtClean="0"/>
              <a:t>Some were fully autonomous</a:t>
            </a:r>
          </a:p>
          <a:p>
            <a:pPr lvl="1"/>
            <a:r>
              <a:rPr lang="en-US" dirty="0"/>
              <a:t>Camera and Ultrasound 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534" y="3703637"/>
            <a:ext cx="3772277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9834" y="6913344"/>
            <a:ext cx="7993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hlinkClick r:id="rId3"/>
              </a:rPr>
              <a:t>* http</a:t>
            </a:r>
            <a:r>
              <a:rPr lang="en-US" sz="1600" dirty="0">
                <a:hlinkClick r:id="rId3"/>
              </a:rPr>
              <a:t>://cyberneticzoo.com/cyberneticanimals/1977-hilare-autonomous-mobile-robot-french</a:t>
            </a:r>
            <a:r>
              <a:rPr lang="en-US" sz="1600" dirty="0" smtClean="0">
                <a:hlinkClick r:id="rId3"/>
              </a:rPr>
              <a:t>/</a:t>
            </a:r>
            <a:endParaRPr lang="en-US" sz="1600" dirty="0" smtClean="0"/>
          </a:p>
          <a:p>
            <a:r>
              <a:rPr lang="en-US" sz="1600" dirty="0" smtClean="0"/>
              <a:t>** https</a:t>
            </a:r>
            <a:r>
              <a:rPr lang="en-US" sz="1600" dirty="0"/>
              <a:t>://en.wikipedia.org/wiki/Rover_(space_exploration)</a:t>
            </a:r>
          </a:p>
        </p:txBody>
      </p:sp>
    </p:spTree>
    <p:extLst>
      <p:ext uri="{BB962C8B-B14F-4D97-AF65-F5344CB8AC3E}">
        <p14:creationId xmlns:p14="http://schemas.microsoft.com/office/powerpoint/2010/main" val="261547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Robots </a:t>
            </a:r>
            <a:r>
              <a:rPr lang="en-US" dirty="0" smtClean="0"/>
              <a:t>Today </a:t>
            </a:r>
            <a:r>
              <a:rPr lang="en-US" dirty="0" smtClean="0"/>
              <a:t>and in the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job is repetitive, and only requires basic </a:t>
            </a:r>
            <a:r>
              <a:rPr lang="en-US" dirty="0" smtClean="0"/>
              <a:t>direction following </a:t>
            </a:r>
            <a:r>
              <a:rPr lang="en-US" dirty="0"/>
              <a:t>and decision making skills, a robot </a:t>
            </a:r>
            <a:r>
              <a:rPr lang="en-US" dirty="0" smtClean="0"/>
              <a:t>can AND </a:t>
            </a:r>
            <a:r>
              <a:rPr lang="en-US" dirty="0"/>
              <a:t>will wind up doing it. </a:t>
            </a:r>
            <a:endParaRPr lang="en-US" dirty="0" smtClean="0"/>
          </a:p>
          <a:p>
            <a:pPr lvl="1"/>
            <a:r>
              <a:rPr lang="en-US" dirty="0" smtClean="0"/>
              <a:t>Corporations </a:t>
            </a:r>
            <a:r>
              <a:rPr lang="en-US" dirty="0"/>
              <a:t>are </a:t>
            </a:r>
            <a:r>
              <a:rPr lang="en-US" dirty="0" smtClean="0"/>
              <a:t>profit driven.</a:t>
            </a:r>
          </a:p>
          <a:p>
            <a:pPr lvl="1"/>
            <a:r>
              <a:rPr lang="en-US" dirty="0" smtClean="0"/>
              <a:t>Machines will replace humans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64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Future of Robotics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1" t="12993" r="-6061" b="7345"/>
          <a:stretch/>
        </p:blipFill>
        <p:spPr bwMode="auto">
          <a:xfrm>
            <a:off x="773112" y="1341437"/>
            <a:ext cx="9482667" cy="4297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01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Future of </a:t>
            </a:r>
            <a:r>
              <a:rPr lang="en-US" dirty="0" smtClean="0"/>
              <a:t>Robotics (cont.)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5" t="13603" r="19744" b="4724"/>
          <a:stretch/>
        </p:blipFill>
        <p:spPr bwMode="auto">
          <a:xfrm>
            <a:off x="925512" y="1798637"/>
            <a:ext cx="6949440" cy="4663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654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Future of Robotics (cont.)</a:t>
            </a:r>
          </a:p>
        </p:txBody>
      </p:sp>
      <p:pic>
        <p:nvPicPr>
          <p:cNvPr id="1031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610" y="1768475"/>
            <a:ext cx="7221817" cy="438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12" y="6446837"/>
            <a:ext cx="776287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227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Robot </a:t>
            </a:r>
            <a:r>
              <a:rPr lang="en-US" dirty="0" smtClean="0"/>
              <a:t>Components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Reminder: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our purposes, a robot is an autonomous agent, acting independently. Our environment is the real world.</a:t>
            </a:r>
          </a:p>
          <a:p>
            <a:pPr lvl="1" rtl="0" hangingPunct="0"/>
            <a:r>
              <a:rPr lang="en-US" dirty="0" smtClean="0"/>
              <a:t>The </a:t>
            </a:r>
            <a:r>
              <a:rPr lang="en-US" dirty="0"/>
              <a:t>robot can sense its environment (including its own internal state) and act on it to achieve pre-defined goals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512" y="198437"/>
            <a:ext cx="2428875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759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Robot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robot needs to have:</a:t>
            </a:r>
          </a:p>
          <a:p>
            <a:pPr lvl="1"/>
            <a:r>
              <a:rPr lang="en-US" dirty="0" smtClean="0"/>
              <a:t>A physical body – robots act in the physical world</a:t>
            </a:r>
          </a:p>
          <a:p>
            <a:pPr lvl="1"/>
            <a:r>
              <a:rPr lang="en-US" dirty="0" smtClean="0"/>
              <a:t>Sensors</a:t>
            </a:r>
          </a:p>
          <a:p>
            <a:pPr lvl="2"/>
            <a:r>
              <a:rPr lang="en-US" dirty="0" smtClean="0"/>
              <a:t>receive information from the outside world</a:t>
            </a:r>
          </a:p>
          <a:p>
            <a:pPr lvl="1"/>
            <a:r>
              <a:rPr lang="en-US" dirty="0" smtClean="0"/>
              <a:t>A controller</a:t>
            </a:r>
          </a:p>
          <a:p>
            <a:pPr lvl="2"/>
            <a:r>
              <a:rPr lang="en-US" dirty="0" smtClean="0"/>
              <a:t>Includes a computer for the needed computations</a:t>
            </a:r>
          </a:p>
          <a:p>
            <a:pPr marL="1007999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312" y="274637"/>
            <a:ext cx="2200275" cy="1708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362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Robot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robot needs to have (cont.):</a:t>
            </a:r>
          </a:p>
          <a:p>
            <a:pPr lvl="1"/>
            <a:r>
              <a:rPr lang="en-US" dirty="0" smtClean="0"/>
              <a:t>Actuators and effectors – devices that enable the robot to affect the environment</a:t>
            </a:r>
          </a:p>
          <a:p>
            <a:pPr lvl="2"/>
            <a:r>
              <a:rPr lang="en-US" dirty="0" smtClean="0"/>
              <a:t>By exerting forces upon it or moving through it</a:t>
            </a:r>
          </a:p>
          <a:p>
            <a:pPr lvl="2"/>
            <a:r>
              <a:rPr lang="en-US" dirty="0" smtClean="0"/>
              <a:t>Include artificial muscles and electric motors</a:t>
            </a:r>
          </a:p>
          <a:p>
            <a:pPr lvl="1"/>
            <a:r>
              <a:rPr lang="en-US" dirty="0" smtClean="0"/>
              <a:t>Power Source – batteries, solar cells, etc. Multiple power sources can be used together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226" y="427037"/>
            <a:ext cx="2158999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255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Robot Components (cont.)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312" y="1874837"/>
            <a:ext cx="6096000" cy="406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73112" y="6294437"/>
            <a:ext cx="472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*https</a:t>
            </a:r>
            <a:r>
              <a:rPr lang="en-US" dirty="0"/>
              <a:t>://en.wikipedia.org/wiki/Intelligent_agent</a:t>
            </a:r>
          </a:p>
        </p:txBody>
      </p:sp>
    </p:spTree>
    <p:extLst>
      <p:ext uri="{BB962C8B-B14F-4D97-AF65-F5344CB8AC3E}">
        <p14:creationId xmlns:p14="http://schemas.microsoft.com/office/powerpoint/2010/main" val="366720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start working with robots</a:t>
            </a:r>
            <a:r>
              <a:rPr lang="en-US" dirty="0" smtClean="0"/>
              <a:t>!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2" y="3017837"/>
            <a:ext cx="3657600" cy="2840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954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Course Syllabus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/>
              <a:t>Tzipora</a:t>
            </a:r>
            <a:r>
              <a:rPr lang="en-US" sz="2800" dirty="0" smtClean="0"/>
              <a:t> </a:t>
            </a:r>
            <a:r>
              <a:rPr lang="en-US" sz="2800" dirty="0" err="1" smtClean="0"/>
              <a:t>Halevi</a:t>
            </a:r>
            <a:r>
              <a:rPr lang="en-US" sz="2800" dirty="0" smtClean="0"/>
              <a:t>, Assistant Professor</a:t>
            </a:r>
            <a:br>
              <a:rPr lang="en-US" sz="2800" dirty="0" smtClean="0"/>
            </a:br>
            <a:r>
              <a:rPr lang="en-US" sz="2800" dirty="0" smtClean="0"/>
              <a:t>email: </a:t>
            </a:r>
            <a:r>
              <a:rPr lang="en-US" sz="2800" dirty="0" smtClean="0">
                <a:hlinkClick r:id="rId2"/>
              </a:rPr>
              <a:t>halevi@sci.brooklyn.cuny.edu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Office Hours: Mondays, 2:30pm – 5:30pm</a:t>
            </a:r>
            <a:br>
              <a:rPr lang="en-US" sz="2800" dirty="0" smtClean="0"/>
            </a:br>
            <a:r>
              <a:rPr lang="en-US" sz="2800" dirty="0" smtClean="0"/>
              <a:t>		</a:t>
            </a:r>
            <a:r>
              <a:rPr lang="en-US" sz="2800" dirty="0"/>
              <a:t> </a:t>
            </a:r>
            <a:r>
              <a:rPr lang="en-US" sz="2800" dirty="0" smtClean="0"/>
              <a:t>      </a:t>
            </a:r>
            <a:r>
              <a:rPr lang="en-US" sz="2800" dirty="0" err="1" smtClean="0"/>
              <a:t>Ingersol</a:t>
            </a:r>
            <a:r>
              <a:rPr lang="en-US" sz="2800" dirty="0" smtClean="0"/>
              <a:t> </a:t>
            </a:r>
            <a:r>
              <a:rPr lang="en-US" sz="2800" dirty="0"/>
              <a:t>room 2156A</a:t>
            </a:r>
            <a:endParaRPr lang="en-US" sz="2800" dirty="0" smtClean="0"/>
          </a:p>
          <a:p>
            <a:r>
              <a:rPr lang="en-US" sz="2800" dirty="0" smtClean="0"/>
              <a:t>Course has 6 units. Each unit includes:</a:t>
            </a:r>
          </a:p>
          <a:p>
            <a:pPr lvl="1"/>
            <a:r>
              <a:rPr lang="en-US" sz="2400" dirty="0" smtClean="0"/>
              <a:t>1-2 </a:t>
            </a:r>
            <a:r>
              <a:rPr lang="en-US" sz="2400" dirty="0" err="1" smtClean="0"/>
              <a:t>Lecures</a:t>
            </a:r>
            <a:endParaRPr lang="en-US" sz="2400" dirty="0" smtClean="0"/>
          </a:p>
          <a:p>
            <a:pPr lvl="1"/>
            <a:r>
              <a:rPr lang="en-US" sz="2400" dirty="0" smtClean="0"/>
              <a:t>1-2 labs</a:t>
            </a:r>
          </a:p>
          <a:p>
            <a:pPr lvl="1"/>
            <a:r>
              <a:rPr lang="en-US" sz="2400" dirty="0" smtClean="0"/>
              <a:t>1-2 assignments</a:t>
            </a:r>
          </a:p>
          <a:p>
            <a:pPr lvl="1"/>
            <a:r>
              <a:rPr lang="en-US" sz="2400" dirty="0" smtClean="0"/>
              <a:t>Class presentation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965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Course Syllabus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Attendance: This is a hands-on course. There is no option of making up missed labs.</a:t>
            </a:r>
          </a:p>
          <a:p>
            <a:r>
              <a:rPr lang="en-US" sz="2800" dirty="0" smtClean="0"/>
              <a:t>Lab with two partners per group</a:t>
            </a:r>
          </a:p>
          <a:p>
            <a:pPr lvl="1" rtl="0" hangingPunct="0"/>
            <a:r>
              <a:rPr lang="en-US" sz="2400" dirty="0" smtClean="0"/>
              <a:t>Hands-on session using Lego Robot (</a:t>
            </a:r>
            <a:r>
              <a:rPr lang="en-US" sz="2400" dirty="0" err="1" smtClean="0"/>
              <a:t>Mindstorm</a:t>
            </a:r>
            <a:r>
              <a:rPr lang="en-US" sz="2400" dirty="0" smtClean="0"/>
              <a:t> NXT).</a:t>
            </a:r>
          </a:p>
          <a:p>
            <a:r>
              <a:rPr lang="en-US" dirty="0" smtClean="0"/>
              <a:t>Books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Autonomous </a:t>
            </a:r>
            <a:r>
              <a:rPr lang="en-US" dirty="0"/>
              <a:t>Robots: From biological inspiration to implementation and control, by George </a:t>
            </a:r>
            <a:r>
              <a:rPr lang="en-US" dirty="0" err="1"/>
              <a:t>Bekey</a:t>
            </a:r>
            <a:r>
              <a:rPr lang="en-US" dirty="0" smtClean="0"/>
              <a:t>, </a:t>
            </a:r>
            <a:r>
              <a:rPr lang="en-US" dirty="0"/>
              <a:t>MIT Press, </a:t>
            </a:r>
            <a:r>
              <a:rPr lang="en-US" dirty="0" smtClean="0"/>
              <a:t>2005 (recommended)</a:t>
            </a:r>
          </a:p>
          <a:p>
            <a:pPr lvl="1"/>
            <a:r>
              <a:rPr lang="en-US" dirty="0"/>
              <a:t>The Robotics Primer</a:t>
            </a:r>
            <a:r>
              <a:rPr lang="en-US" dirty="0" smtClean="0"/>
              <a:t>, </a:t>
            </a:r>
            <a:r>
              <a:rPr lang="en-US" dirty="0" err="1" smtClean="0"/>
              <a:t>Mataric</a:t>
            </a:r>
            <a:r>
              <a:rPr lang="en-US" dirty="0" smtClean="0"/>
              <a:t>, 2007 </a:t>
            </a:r>
          </a:p>
          <a:p>
            <a:pPr marL="108000" indent="0">
              <a:buNone/>
            </a:pPr>
            <a:endParaRPr lang="en-US" dirty="0" smtClean="0"/>
          </a:p>
          <a:p>
            <a:pPr marL="1007999" lvl="2" indent="0" rtl="0">
              <a:buNone/>
            </a:pPr>
            <a:endParaRPr lang="en-US" dirty="0" smtClean="0"/>
          </a:p>
          <a:p>
            <a:pPr lvl="1" rtl="0"/>
            <a:endParaRPr lang="en-US" dirty="0" smtClean="0"/>
          </a:p>
          <a:p>
            <a:pPr lvl="1"/>
            <a:endParaRPr lang="en-US" dirty="0" smtClean="0"/>
          </a:p>
          <a:p>
            <a:pPr marL="1080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94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Course Syllabus</a:t>
            </a:r>
            <a:r>
              <a:rPr lang="en-US" dirty="0" smtClean="0"/>
              <a:t>(cont.)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Assignments include:</a:t>
            </a:r>
          </a:p>
          <a:p>
            <a:pPr lvl="1" rtl="0"/>
            <a:r>
              <a:rPr lang="en-US" sz="2400" dirty="0"/>
              <a:t>Written, take home</a:t>
            </a:r>
          </a:p>
          <a:p>
            <a:pPr lvl="1" rtl="0"/>
            <a:r>
              <a:rPr lang="en-US" sz="2400" dirty="0" smtClean="0"/>
              <a:t>Quizzes, </a:t>
            </a:r>
            <a:r>
              <a:rPr lang="en-US" sz="2400" dirty="0"/>
              <a:t>tests</a:t>
            </a:r>
          </a:p>
          <a:p>
            <a:pPr lvl="1" rtl="0"/>
            <a:r>
              <a:rPr lang="en-US" sz="2400" dirty="0"/>
              <a:t>In-class presentation</a:t>
            </a:r>
          </a:p>
          <a:p>
            <a:pPr lvl="2" rtl="0"/>
            <a:r>
              <a:rPr lang="en-US" sz="2000" dirty="0"/>
              <a:t>Demonstrations, slide-show, etc.</a:t>
            </a:r>
          </a:p>
          <a:p>
            <a:r>
              <a:rPr lang="en-US" sz="2800" dirty="0"/>
              <a:t>Grading = 6 unit material (10% each) + </a:t>
            </a:r>
            <a:r>
              <a:rPr lang="en-US" sz="2800" dirty="0" smtClean="0"/>
              <a:t>Exam (30</a:t>
            </a:r>
            <a:r>
              <a:rPr lang="en-US" sz="2800" dirty="0"/>
              <a:t>%) + </a:t>
            </a:r>
            <a:r>
              <a:rPr lang="en-US" sz="2800" dirty="0" err="1"/>
              <a:t>Attendance+Participation</a:t>
            </a:r>
            <a:r>
              <a:rPr lang="en-US" sz="2800" dirty="0"/>
              <a:t> (10</a:t>
            </a:r>
            <a:r>
              <a:rPr lang="en-US" sz="2800" dirty="0" smtClean="0"/>
              <a:t>%)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3072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 smtClean="0"/>
              <a:t>Unit A - Introduction to Robots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9pPr>
          </a:lstStyle>
          <a:p>
            <a:pPr lvl="0"/>
            <a:r>
              <a:rPr lang="en-US" dirty="0" smtClean="0"/>
              <a:t>Why study robotics?</a:t>
            </a:r>
          </a:p>
          <a:p>
            <a:pPr lvl="0"/>
            <a:r>
              <a:rPr lang="en-US" dirty="0" smtClean="0"/>
              <a:t>What </a:t>
            </a:r>
            <a:r>
              <a:rPr lang="en-US" dirty="0"/>
              <a:t>is a robot?</a:t>
            </a:r>
          </a:p>
          <a:p>
            <a:pPr lvl="0"/>
            <a:r>
              <a:rPr lang="en-US" dirty="0"/>
              <a:t>Robots in society</a:t>
            </a:r>
          </a:p>
          <a:p>
            <a:pPr lvl="0"/>
            <a:r>
              <a:rPr lang="en-US" dirty="0"/>
              <a:t>Robot components</a:t>
            </a:r>
          </a:p>
          <a:p>
            <a:pPr lvl="0"/>
            <a:r>
              <a:rPr lang="en-US" dirty="0"/>
              <a:t>Introduction to the course robots</a:t>
            </a:r>
          </a:p>
        </p:txBody>
      </p:sp>
    </p:spTree>
    <p:extLst>
      <p:ext uri="{BB962C8B-B14F-4D97-AF65-F5344CB8AC3E}">
        <p14:creationId xmlns:p14="http://schemas.microsoft.com/office/powerpoint/2010/main" val="14658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Unit A - Introduction to Robots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Reading:</a:t>
            </a:r>
          </a:p>
          <a:p>
            <a:pPr lvl="1"/>
            <a:r>
              <a:rPr lang="en-US" dirty="0" smtClean="0"/>
              <a:t>Autonomous </a:t>
            </a:r>
            <a:r>
              <a:rPr lang="en-US" dirty="0"/>
              <a:t>Robots: From biological inspiration to implementation and control, by George </a:t>
            </a:r>
            <a:r>
              <a:rPr lang="en-US" dirty="0" err="1" smtClean="0"/>
              <a:t>Bekey</a:t>
            </a:r>
            <a:r>
              <a:rPr lang="en-US" dirty="0" smtClean="0"/>
              <a:t>, MIT </a:t>
            </a:r>
            <a:r>
              <a:rPr lang="en-US" dirty="0"/>
              <a:t>Press, 2005; chapter </a:t>
            </a:r>
            <a:r>
              <a:rPr lang="en-US" dirty="0" smtClean="0"/>
              <a:t>1.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Robotics Primer, chapters 1–3 (pages 1–28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Big Dog the rough-terrain quadruped </a:t>
            </a:r>
            <a:r>
              <a:rPr lang="en-US" dirty="0" smtClean="0"/>
              <a:t>robot, </a:t>
            </a:r>
            <a:r>
              <a:rPr lang="en-US" dirty="0" err="1" smtClean="0"/>
              <a:t>Raibert</a:t>
            </a:r>
            <a:r>
              <a:rPr lang="en-US" dirty="0" smtClean="0"/>
              <a:t> at. Al</a:t>
            </a:r>
          </a:p>
          <a:p>
            <a:pPr lvl="1"/>
            <a:r>
              <a:rPr lang="en-US" dirty="0"/>
              <a:t>Legged robots by </a:t>
            </a:r>
            <a:r>
              <a:rPr lang="en-US" dirty="0" err="1"/>
              <a:t>Raibert</a:t>
            </a:r>
            <a:endParaRPr lang="en-US" dirty="0"/>
          </a:p>
          <a:p>
            <a:pPr marL="5400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25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Why study robotics?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9pPr>
          </a:lstStyle>
          <a:p>
            <a:pPr lvl="0"/>
            <a:r>
              <a:rPr lang="en-US" sz="2400" dirty="0"/>
              <a:t>Introduction to computational </a:t>
            </a:r>
            <a:r>
              <a:rPr lang="en-US" sz="2400" dirty="0" smtClean="0"/>
              <a:t>aspects of robotics</a:t>
            </a:r>
          </a:p>
          <a:p>
            <a:pPr lvl="0"/>
            <a:r>
              <a:rPr lang="en-US" sz="2400" dirty="0" smtClean="0"/>
              <a:t>Interdisciplinary - related to other disciplines</a:t>
            </a:r>
          </a:p>
          <a:p>
            <a:pPr lvl="1"/>
            <a:r>
              <a:rPr lang="en-US" sz="2000" dirty="0" smtClean="0"/>
              <a:t>Artificial Intelligence, Computer Vision, Control Systems, Neuroscience, Biology</a:t>
            </a:r>
            <a:endParaRPr lang="en-US" sz="2000" dirty="0"/>
          </a:p>
          <a:p>
            <a:pPr lvl="0"/>
            <a:r>
              <a:rPr lang="en-US" sz="2400" dirty="0"/>
              <a:t>Instant feedback</a:t>
            </a:r>
          </a:p>
          <a:p>
            <a:pPr lvl="1" rtl="0" hangingPunct="0"/>
            <a:r>
              <a:rPr lang="en-US" sz="2000" dirty="0"/>
              <a:t>Robots moves, makes noises, etc.</a:t>
            </a:r>
          </a:p>
          <a:p>
            <a:pPr lvl="0"/>
            <a:r>
              <a:rPr lang="en-US" sz="2400" dirty="0"/>
              <a:t>Developing </a:t>
            </a:r>
            <a:r>
              <a:rPr lang="en-US" sz="2400" dirty="0" smtClean="0"/>
              <a:t>field</a:t>
            </a:r>
          </a:p>
          <a:p>
            <a:pPr lvl="1"/>
            <a:r>
              <a:rPr lang="en-US" sz="2000" dirty="0" smtClean="0"/>
              <a:t>Robots will change the world we live in</a:t>
            </a:r>
            <a:endParaRPr lang="en-US" sz="2000" dirty="0"/>
          </a:p>
          <a:p>
            <a:pPr lvl="1" rtl="0" hangingPunct="0"/>
            <a:r>
              <a:rPr lang="en-US" sz="2000" dirty="0" smtClean="0"/>
              <a:t>Potential future </a:t>
            </a:r>
            <a:r>
              <a:rPr lang="en-US" sz="2000" dirty="0"/>
              <a:t>career path..</a:t>
            </a:r>
            <a:r>
              <a:rPr lang="en-US" dirty="0"/>
              <a:t>.</a:t>
            </a:r>
          </a:p>
        </p:txBody>
      </p:sp>
      <p:pic>
        <p:nvPicPr>
          <p:cNvPr id="1026" name="Picture 2" descr="Image result for rob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312" y="10270"/>
            <a:ext cx="1458913" cy="171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0712" y="6294437"/>
            <a:ext cx="8145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https://edspace.american.edu/perf683/2015/10/02/how-easy-would-it-be-for-a-robot-to-takeover-your-job/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/>
              <a:t>What is a robot?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9pPr>
          </a:lstStyle>
          <a:p>
            <a:r>
              <a:rPr lang="en-US" dirty="0" smtClean="0"/>
              <a:t>“A </a:t>
            </a:r>
            <a:r>
              <a:rPr lang="en-US" b="1" dirty="0" smtClean="0"/>
              <a:t>robot</a:t>
            </a:r>
            <a:r>
              <a:rPr lang="en-US" dirty="0" smtClean="0"/>
              <a:t> (also called a </a:t>
            </a:r>
            <a:r>
              <a:rPr lang="en-US" b="1" dirty="0" smtClean="0"/>
              <a:t>droid</a:t>
            </a:r>
            <a:r>
              <a:rPr lang="en-US" dirty="0" smtClean="0"/>
              <a:t>) is a machine —especially one programmable by a computer— capable of carrying out a complex series of actions automatically.” – Wikipedia	</a:t>
            </a:r>
          </a:p>
          <a:p>
            <a:pPr lvl="2"/>
            <a:r>
              <a:rPr lang="en-US" dirty="0" smtClean="0"/>
              <a:t>Robots can be </a:t>
            </a:r>
            <a:r>
              <a:rPr lang="en-US" dirty="0" smtClean="0">
                <a:solidFill>
                  <a:schemeClr val="tx1"/>
                </a:solidFill>
              </a:rPr>
              <a:t>autonomous </a:t>
            </a:r>
            <a:r>
              <a:rPr lang="en-US" dirty="0" smtClean="0"/>
              <a:t>or semi-autonomous</a:t>
            </a:r>
          </a:p>
          <a:p>
            <a:pPr lvl="2"/>
            <a:r>
              <a:rPr lang="en-US" dirty="0" smtClean="0"/>
              <a:t>can refer to both physical robots and virtual software agents</a:t>
            </a:r>
          </a:p>
          <a:p>
            <a:r>
              <a:rPr lang="en-US" dirty="0" smtClean="0"/>
              <a:t>We </a:t>
            </a:r>
            <a:r>
              <a:rPr lang="en-US" dirty="0"/>
              <a:t>focus on “AUTONOMOUS” mobile robots. These robots can be considered “agents” in the physical world…</a:t>
            </a:r>
          </a:p>
          <a:p>
            <a:pPr lvl="0"/>
            <a:endParaRPr lang="en-US" dirty="0"/>
          </a:p>
        </p:txBody>
      </p:sp>
      <p:pic>
        <p:nvPicPr>
          <p:cNvPr id="4" name="Picture 2" descr="Image result for rob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312" y="122237"/>
            <a:ext cx="1458913" cy="171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786</TotalTime>
  <Words>1494</Words>
  <Application>Microsoft Office PowerPoint</Application>
  <PresentationFormat>Custom</PresentationFormat>
  <Paragraphs>183</Paragraphs>
  <Slides>29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Default</vt:lpstr>
      <vt:lpstr>PowerPoint Presentation</vt:lpstr>
      <vt:lpstr>Topics</vt:lpstr>
      <vt:lpstr>Course Syllabus</vt:lpstr>
      <vt:lpstr>Course Syllabus (Cont.)</vt:lpstr>
      <vt:lpstr>Course Syllabus(cont.)</vt:lpstr>
      <vt:lpstr>Unit A - Introduction to Robots</vt:lpstr>
      <vt:lpstr>Unit A - Introduction to Robots</vt:lpstr>
      <vt:lpstr>Why study robotics?</vt:lpstr>
      <vt:lpstr>What is a robot?</vt:lpstr>
      <vt:lpstr>Autonomy</vt:lpstr>
      <vt:lpstr>Agents</vt:lpstr>
      <vt:lpstr>What is a robot? (Cont.)</vt:lpstr>
      <vt:lpstr>Robots History</vt:lpstr>
      <vt:lpstr>Robots History</vt:lpstr>
      <vt:lpstr>Robots History</vt:lpstr>
      <vt:lpstr>The First Robots</vt:lpstr>
      <vt:lpstr>The First Robots (cont.)</vt:lpstr>
      <vt:lpstr>Artificial Intelligence (AI)</vt:lpstr>
      <vt:lpstr>Early AI Inspired Robots</vt:lpstr>
      <vt:lpstr>AI Insired Robots (cont.)</vt:lpstr>
      <vt:lpstr>Robots Today and in the Future</vt:lpstr>
      <vt:lpstr>Future of Robotics</vt:lpstr>
      <vt:lpstr>Future of Robotics (cont.)</vt:lpstr>
      <vt:lpstr>Future of Robotics (cont.)</vt:lpstr>
      <vt:lpstr>Robot Components </vt:lpstr>
      <vt:lpstr>Robot Components</vt:lpstr>
      <vt:lpstr>Robot Components</vt:lpstr>
      <vt:lpstr>Robot Components (cont.)</vt:lpstr>
      <vt:lpstr>LAB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Tzipi</dc:creator>
  <cp:lastModifiedBy>Tzipi</cp:lastModifiedBy>
  <cp:revision>506</cp:revision>
  <dcterms:created xsi:type="dcterms:W3CDTF">2017-06-25T10:41:15Z</dcterms:created>
  <dcterms:modified xsi:type="dcterms:W3CDTF">2018-02-01T16:26:49Z</dcterms:modified>
</cp:coreProperties>
</file>